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279" r:id="rId18"/>
    <p:sldId id="272" r:id="rId19"/>
    <p:sldId id="273" r:id="rId20"/>
    <p:sldId id="274" r:id="rId21"/>
    <p:sldId id="275" r:id="rId22"/>
    <p:sldId id="276" r:id="rId23"/>
    <p:sldId id="277" r:id="rId24"/>
    <p:sldId id="281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1" r:id="rId34"/>
    <p:sldId id="278" r:id="rId35"/>
    <p:sldId id="282" r:id="rId36"/>
    <p:sldId id="280" r:id="rId37"/>
    <p:sldId id="283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98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7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66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16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167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59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5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91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4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75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38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BEAD6-254E-4DB6-9AF9-E5710079C476}" type="datetimeFigureOut">
              <a:rPr lang="pt-BR" smtClean="0"/>
              <a:t>10/02/2020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0A754-0C42-4A20-9A04-D7B19B11E1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9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amateria.com.br/cores-terciarias/" TargetMode="External"/><Relationship Id="rId2" Type="http://schemas.openxmlformats.org/officeDocument/2006/relationships/hyperlink" Target="https://www.todamateria.com.br/cores-secundaria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amateria.com.br/cores-quentes/" TargetMode="External"/><Relationship Id="rId2" Type="http://schemas.openxmlformats.org/officeDocument/2006/relationships/hyperlink" Target="https://www.todamateria.com.br/cores-neutr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odamateria.com.br/cores-fria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78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 que é a cor na arte?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73499"/>
            <a:ext cx="9144000" cy="4327301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Arte</a:t>
            </a:r>
            <a:r>
              <a:rPr lang="pt-BR" sz="3600" dirty="0" smtClean="0"/>
              <a:t> </a:t>
            </a:r>
          </a:p>
          <a:p>
            <a:pPr algn="just"/>
            <a:r>
              <a:rPr lang="pt-BR" sz="3600" dirty="0" smtClean="0"/>
              <a:t>A </a:t>
            </a:r>
            <a:r>
              <a:rPr lang="pt-BR" sz="3600" dirty="0"/>
              <a:t>ciência que estuda a medida das </a:t>
            </a:r>
            <a:r>
              <a:rPr lang="pt-BR" sz="3600" b="1" dirty="0"/>
              <a:t>cores</a:t>
            </a:r>
            <a:r>
              <a:rPr lang="pt-BR" sz="3600" dirty="0"/>
              <a:t> é chamada de </a:t>
            </a:r>
            <a:r>
              <a:rPr lang="pt-BR" sz="3600" dirty="0" err="1"/>
              <a:t>colorimetria</a:t>
            </a:r>
            <a:r>
              <a:rPr lang="pt-BR" sz="3600" dirty="0"/>
              <a:t>. A </a:t>
            </a:r>
            <a:r>
              <a:rPr lang="pt-BR" sz="3600" dirty="0" err="1"/>
              <a:t>colorimetria</a:t>
            </a:r>
            <a:r>
              <a:rPr lang="pt-BR" sz="3600" dirty="0"/>
              <a:t> desenvolve métodos de quantificação da </a:t>
            </a:r>
            <a:r>
              <a:rPr lang="pt-BR" sz="3600" b="1" dirty="0"/>
              <a:t>cor</a:t>
            </a:r>
            <a:r>
              <a:rPr lang="pt-BR" sz="3600" dirty="0"/>
              <a:t> e estuda o tom, a saturação e a intensidade da </a:t>
            </a:r>
            <a:r>
              <a:rPr lang="pt-BR" sz="3600" b="1" dirty="0"/>
              <a:t>cor</a:t>
            </a:r>
            <a:r>
              <a:rPr lang="pt-BR" sz="3600" dirty="0"/>
              <a:t>. ... As </a:t>
            </a:r>
            <a:r>
              <a:rPr lang="pt-BR" sz="3600" b="1" dirty="0"/>
              <a:t>cores</a:t>
            </a:r>
            <a:r>
              <a:rPr lang="pt-BR" sz="3600" dirty="0"/>
              <a:t> são divididas em primárias, secundárias, terciárias e neutras</a:t>
            </a:r>
          </a:p>
          <a:p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3681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28034"/>
            <a:ext cx="10515600" cy="5648929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pt-BR" sz="3600" dirty="0" smtClean="0">
                <a:hlinkClick r:id="rId2"/>
              </a:rPr>
              <a:t>Cores </a:t>
            </a:r>
            <a:r>
              <a:rPr lang="pt-BR" sz="3600" dirty="0">
                <a:hlinkClick r:id="rId2"/>
              </a:rPr>
              <a:t>Secundárias</a:t>
            </a:r>
            <a:r>
              <a:rPr lang="pt-BR" sz="3600" dirty="0"/>
              <a:t>: união de duas cores primárias, por exemplo, verde (azul e amarelo), laranja (amarelo e vermelho) e roxo ou violeta (vermelho e azul</a:t>
            </a:r>
            <a:r>
              <a:rPr lang="pt-BR" sz="3600" dirty="0" smtClean="0"/>
              <a:t>).</a:t>
            </a:r>
          </a:p>
          <a:p>
            <a:pPr marL="0" indent="0" algn="just" fontAlgn="base">
              <a:buNone/>
            </a:pPr>
            <a:endParaRPr lang="pt-BR" sz="3600" dirty="0"/>
          </a:p>
          <a:p>
            <a:pPr marL="0" indent="0" algn="just" fontAlgn="base">
              <a:buNone/>
            </a:pPr>
            <a:r>
              <a:rPr lang="pt-BR" sz="3600" dirty="0">
                <a:hlinkClick r:id="rId3"/>
              </a:rPr>
              <a:t>Cores Terciárias</a:t>
            </a:r>
            <a:r>
              <a:rPr lang="pt-BR" sz="3600" dirty="0"/>
              <a:t>: união de uma cor primária e uma secundária, por exemplo, vermelho-arroxeado (vermelho e roxo) e vermelho-alaranjado (vermelho e laranja); amarelo-esverdeado (amarelo e verde) e amarelo-alaranjado (amarelo e laranja); azul-arroxeado (azul e roxo) e azul-esverdeado (azul e verde)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5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5400" b="1" dirty="0"/>
              <a:t>Cores Complementares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pic>
        <p:nvPicPr>
          <p:cNvPr id="4098" name="Picture 2" descr="CÃ­rculo cromÃ¡tico, de acordo com a classificaÃ§Ã£o tradicional das co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133341"/>
            <a:ext cx="11191741" cy="558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Cores Neutras, Quentes e Frias</a:t>
            </a:r>
            <a:br>
              <a:rPr lang="pt-BR" b="1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pt-BR" dirty="0" smtClean="0"/>
              <a:t>Há </a:t>
            </a:r>
            <a:r>
              <a:rPr lang="pt-BR" dirty="0"/>
              <a:t>outras classificações para as cores, segundo às tonalidades e a transmissão de sensações, denominada de “temperatura das cores”, a saber:</a:t>
            </a:r>
          </a:p>
          <a:p>
            <a:pPr marL="0" indent="0" fontAlgn="base">
              <a:buNone/>
            </a:pPr>
            <a:r>
              <a:rPr lang="pt-BR" dirty="0">
                <a:hlinkClick r:id="rId2"/>
              </a:rPr>
              <a:t>Cores Neutras</a:t>
            </a:r>
            <a:r>
              <a:rPr lang="pt-BR" dirty="0"/>
              <a:t>: possuem pouca reflexão da luz, por exemplo, os tons de cinza e de marrom.</a:t>
            </a:r>
          </a:p>
          <a:p>
            <a:pPr marL="0" indent="0" fontAlgn="base">
              <a:buNone/>
            </a:pPr>
            <a:r>
              <a:rPr lang="pt-BR" dirty="0">
                <a:hlinkClick r:id="rId3"/>
              </a:rPr>
              <a:t>Cores Quentes</a:t>
            </a:r>
            <a:r>
              <a:rPr lang="pt-BR" dirty="0"/>
              <a:t>: são as cores que transmitem uma sensação de calor, por exemplo, vermelho, laranja e amarelo.</a:t>
            </a:r>
          </a:p>
          <a:p>
            <a:pPr marL="0" indent="0" fontAlgn="base">
              <a:buNone/>
            </a:pPr>
            <a:r>
              <a:rPr lang="pt-BR" dirty="0">
                <a:hlinkClick r:id="rId4"/>
              </a:rPr>
              <a:t>Cores Frias</a:t>
            </a:r>
            <a:r>
              <a:rPr lang="pt-BR" dirty="0"/>
              <a:t>: englobam as cores que transmitem sensação de frio, por exemplo, azul, verde e violeta.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1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912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Noite Estrelada - Van Gogh </a:t>
            </a:r>
          </a:p>
        </p:txBody>
      </p:sp>
      <p:pic>
        <p:nvPicPr>
          <p:cNvPr id="1026" name="Picture 2" descr="Resultado de imagem para obras de arte e co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824248"/>
            <a:ext cx="10649754" cy="53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9093" y="365125"/>
            <a:ext cx="1104470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Música e cor: </a:t>
            </a:r>
            <a:r>
              <a:rPr lang="pt-BR" dirty="0" smtClean="0"/>
              <a:t>artista </a:t>
            </a:r>
            <a:r>
              <a:rPr lang="pt-BR" dirty="0"/>
              <a:t>com disfunções neurológicas que traduz suas músicas preferidas em obras de arte</a:t>
            </a:r>
          </a:p>
        </p:txBody>
      </p:sp>
      <p:pic>
        <p:nvPicPr>
          <p:cNvPr id="2050" name="Picture 2" descr="Resultado de imagem para obras de arte e co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690688"/>
            <a:ext cx="10515599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Resultado de imagem para tarsila do amaral abapor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6519"/>
            <a:ext cx="10515600" cy="62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obras de arte e cor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8186"/>
            <a:ext cx="5514505" cy="58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51" y="618186"/>
            <a:ext cx="5035639" cy="57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29" y="365124"/>
            <a:ext cx="11430000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5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29" y="365124"/>
            <a:ext cx="10676585" cy="62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217" y="257576"/>
            <a:ext cx="10470523" cy="64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Características das Cores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838199" y="1403797"/>
            <a:ext cx="107399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Todas as </a:t>
            </a:r>
            <a:r>
              <a:rPr lang="pt-BR" sz="36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cores</a:t>
            </a:r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apresentam duas importantes </a:t>
            </a:r>
            <a:r>
              <a:rPr lang="pt-BR" sz="36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características</a:t>
            </a:r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endParaRPr lang="pt-BR" sz="36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sz="3600" b="0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Matiz:</a:t>
            </a:r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é o que define as tonalidades das </a:t>
            </a:r>
            <a:r>
              <a:rPr lang="pt-BR" sz="36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cores</a:t>
            </a:r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por exemplo, o amarelo, o verde e o roxo </a:t>
            </a:r>
            <a:r>
              <a:rPr lang="pt-BR" sz="36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são</a:t>
            </a:r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matizes. </a:t>
            </a:r>
            <a:endParaRPr lang="pt-BR" sz="36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pt-BR" sz="3600" b="0" i="0" dirty="0" smtClean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pt-BR" sz="3600" b="0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Tom:</a:t>
            </a:r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corresponde à quantidade de luz presente na </a:t>
            </a:r>
            <a:r>
              <a:rPr lang="pt-BR" sz="36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</a:t>
            </a:r>
            <a:r>
              <a:rPr lang="pt-BR" sz="3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classificadas em tonalidades claras e escuras.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92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59" y="257577"/>
            <a:ext cx="11243256" cy="63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6" y="167426"/>
            <a:ext cx="11565228" cy="65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8" y="346868"/>
            <a:ext cx="11603865" cy="65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86" y="365124"/>
            <a:ext cx="11397343" cy="61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29" y="365124"/>
            <a:ext cx="1183277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4" y="365124"/>
            <a:ext cx="11364686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57" y="365125"/>
            <a:ext cx="11767456" cy="61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9" y="365125"/>
            <a:ext cx="1076597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85" y="365124"/>
            <a:ext cx="11527971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20177" cy="6492875"/>
          </a:xfrm>
        </p:spPr>
        <p:txBody>
          <a:bodyPr>
            <a:noAutofit/>
          </a:bodyPr>
          <a:lstStyle/>
          <a:p>
            <a:pPr fontAlgn="base"/>
            <a:r>
              <a:rPr lang="pt-BR" sz="3200" dirty="0"/>
              <a:t>secundárias.</a:t>
            </a:r>
            <a:br>
              <a:rPr lang="pt-BR" sz="3200" dirty="0"/>
            </a:br>
            <a:r>
              <a:rPr lang="pt-BR" sz="3200" dirty="0" smtClean="0"/>
              <a:t>Hoje a </a:t>
            </a:r>
            <a:r>
              <a:rPr lang="pt-BR" sz="3200" dirty="0"/>
              <a:t>melhor tríade para reproduzir a mistura de </a:t>
            </a:r>
            <a:r>
              <a:rPr lang="pt-BR" sz="3200" dirty="0" smtClean="0"/>
              <a:t>cores, uma </a:t>
            </a:r>
            <a:r>
              <a:rPr lang="pt-BR" sz="3200" dirty="0"/>
              <a:t>vez que as cores somente existem em função da luz, surge o </a:t>
            </a:r>
            <a:r>
              <a:rPr lang="pt-BR" sz="3200" b="1" dirty="0"/>
              <a:t>sistema de cores-luz</a:t>
            </a:r>
            <a:r>
              <a:rPr lang="pt-BR" sz="3200" dirty="0"/>
              <a:t>, que são as sínteses aditiva e subtrativa.</a:t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b="1" dirty="0" smtClean="0"/>
              <a:t>Tríade </a:t>
            </a:r>
            <a:r>
              <a:rPr lang="pt-BR" sz="3200" b="1" dirty="0"/>
              <a:t>Aditiva: vermelho, verde e azul</a:t>
            </a:r>
            <a:br>
              <a:rPr lang="pt-BR" sz="3200" b="1" dirty="0"/>
            </a:b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dirty="0"/>
              <a:t>A síntese aditiva também pode ser chamada de sistema RGB (do inglês </a:t>
            </a:r>
            <a:r>
              <a:rPr lang="pt-BR" sz="2400" i="1" dirty="0" err="1"/>
              <a:t>red</a:t>
            </a:r>
            <a:r>
              <a:rPr lang="pt-BR" sz="2400" i="1" dirty="0"/>
              <a:t>, </a:t>
            </a:r>
            <a:r>
              <a:rPr lang="pt-BR" sz="2400" i="1" dirty="0" err="1"/>
              <a:t>green</a:t>
            </a:r>
            <a:r>
              <a:rPr lang="pt-BR" sz="2400" i="1" dirty="0"/>
              <a:t> e blue</a:t>
            </a:r>
            <a:r>
              <a:rPr lang="pt-BR" sz="2400" dirty="0"/>
              <a:t>).</a:t>
            </a:r>
            <a:r>
              <a:rPr lang="pt-BR" sz="3200" dirty="0" smtClean="0"/>
              <a:t/>
            </a:r>
            <a:br>
              <a:rPr lang="pt-BR" sz="3200" dirty="0" smtClean="0"/>
            </a:br>
            <a:endParaRPr lang="pt-BR" sz="3200" dirty="0"/>
          </a:p>
        </p:txBody>
      </p:sp>
      <p:pic>
        <p:nvPicPr>
          <p:cNvPr id="1026" name="Picture 2" descr="Cores primÃ¡rias (sistema de cores-luz), TrÃ­ade Aditiva: vermelho, verde e azu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210" y="1258955"/>
            <a:ext cx="337228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9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57" y="365124"/>
            <a:ext cx="11430000" cy="61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285" y="365125"/>
            <a:ext cx="9318171" cy="61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57" y="365125"/>
            <a:ext cx="1113608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48257" cy="61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365125"/>
            <a:ext cx="11364686" cy="623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13" y="365125"/>
            <a:ext cx="11625943" cy="61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0" y="365125"/>
            <a:ext cx="5257800" cy="590504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5617030" cy="59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2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29" y="365125"/>
            <a:ext cx="11430000" cy="61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4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Tríade Subtrativa: magenta, amarelo e ciano</a:t>
            </a:r>
            <a:br>
              <a:rPr lang="pt-BR" b="1" dirty="0"/>
            </a:br>
            <a:endParaRPr lang="pt-BR" dirty="0"/>
          </a:p>
        </p:txBody>
      </p:sp>
      <p:pic>
        <p:nvPicPr>
          <p:cNvPr id="2050" name="Picture 2" descr="Cores primÃ¡rias (sistema de cores-luz), TrÃ­ade Subtrativa: magenta, amarelo e cia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90" y="1690688"/>
            <a:ext cx="337228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61115" y="1141498"/>
            <a:ext cx="54348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0" i="0" dirty="0" smtClean="0">
                <a:solidFill>
                  <a:srgbClr val="404040"/>
                </a:solidFill>
                <a:effectLst/>
                <a:latin typeface="Droid Serif"/>
              </a:rPr>
              <a:t>São as cores secundárias da luz, as quais são obtidas mediante a mistura de cores da tríade aditiva:</a:t>
            </a:r>
          </a:p>
          <a:p>
            <a:pPr fontAlgn="base"/>
            <a:endParaRPr lang="pt-BR" sz="2800" b="0" i="0" dirty="0" smtClean="0">
              <a:solidFill>
                <a:srgbClr val="404040"/>
              </a:solidFill>
              <a:effectLst/>
              <a:latin typeface="Droid Serif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sz="2800" b="0" i="0" dirty="0" smtClean="0">
                <a:solidFill>
                  <a:srgbClr val="404040"/>
                </a:solidFill>
                <a:effectLst/>
                <a:latin typeface="Droid Serif"/>
              </a:rPr>
              <a:t>Vermelho + verde = Amarelo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sz="2800" b="0" i="0" dirty="0" smtClean="0">
                <a:solidFill>
                  <a:srgbClr val="404040"/>
                </a:solidFill>
                <a:effectLst/>
                <a:latin typeface="Droid Serif"/>
              </a:rPr>
              <a:t>Vermelho + azul = Magenta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pt-BR" sz="2800" b="0" i="0" dirty="0" smtClean="0">
                <a:solidFill>
                  <a:srgbClr val="404040"/>
                </a:solidFill>
                <a:effectLst/>
                <a:latin typeface="Droid Serif"/>
              </a:rPr>
              <a:t>Verde + azul = Ciano</a:t>
            </a:r>
          </a:p>
          <a:p>
            <a:pPr fontAlgn="base"/>
            <a:endParaRPr lang="pt-BR" sz="2800" b="0" i="0" dirty="0" smtClean="0">
              <a:solidFill>
                <a:srgbClr val="404040"/>
              </a:solidFill>
              <a:effectLst/>
              <a:latin typeface="Droid Serif"/>
            </a:endParaRPr>
          </a:p>
          <a:p>
            <a:pPr fontAlgn="base"/>
            <a:r>
              <a:rPr lang="pt-BR" sz="2800" b="0" i="0" dirty="0" smtClean="0">
                <a:solidFill>
                  <a:srgbClr val="404040"/>
                </a:solidFill>
                <a:effectLst/>
                <a:latin typeface="Droid Serif"/>
              </a:rPr>
              <a:t>São chamadas subtrativas em virtude de a mistura das cores primárias resultar no preto, ou seja, ausência de luz.</a:t>
            </a:r>
            <a:endParaRPr lang="pt-BR" sz="2800" b="0" i="0" dirty="0">
              <a:solidFill>
                <a:srgbClr val="404040"/>
              </a:solidFill>
              <a:effectLst/>
              <a:latin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42924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Resultado de imagem para cores primárias subtrativ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" y="360608"/>
            <a:ext cx="11050073" cy="60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795" y="218941"/>
            <a:ext cx="9826580" cy="65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14" y="115910"/>
            <a:ext cx="11616744" cy="6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921" y="231820"/>
            <a:ext cx="8178084" cy="62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base"/>
            <a:r>
              <a:rPr lang="pt-BR" sz="6000" b="1" dirty="0" smtClean="0"/>
              <a:t/>
            </a:r>
            <a:br>
              <a:rPr lang="pt-BR" sz="6000" b="1" dirty="0" smtClean="0"/>
            </a:br>
            <a:r>
              <a:rPr lang="pt-BR" sz="6000" b="1" dirty="0" smtClean="0"/>
              <a:t>Classificação </a:t>
            </a:r>
            <a:r>
              <a:rPr lang="pt-BR" sz="6000" b="1" dirty="0"/>
              <a:t>Tradicional das Cores</a:t>
            </a:r>
            <a:r>
              <a:rPr lang="pt-BR" b="1" dirty="0"/>
              <a:t/>
            </a:r>
            <a:br>
              <a:rPr lang="pt-BR" b="1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3074" name="Picture 2" descr="Cores PrimÃ¡rias, de acordo com a classificaÃ§Ã£o tradicional: Azul, Amarelo e Vermelh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47" y="3029516"/>
            <a:ext cx="8461420" cy="27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33341" y="1213634"/>
            <a:ext cx="103878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800" b="1" i="0" dirty="0" smtClean="0">
              <a:solidFill>
                <a:srgbClr val="404040"/>
              </a:solidFill>
              <a:effectLst/>
              <a:latin typeface="Droid Serif"/>
            </a:endParaRPr>
          </a:p>
          <a:p>
            <a:pPr algn="ctr"/>
            <a:endParaRPr lang="pt-BR" sz="2800" b="1" dirty="0">
              <a:solidFill>
                <a:srgbClr val="404040"/>
              </a:solidFill>
              <a:latin typeface="Droid Serif"/>
            </a:endParaRPr>
          </a:p>
          <a:p>
            <a:pPr algn="ctr"/>
            <a:r>
              <a:rPr lang="pt-BR" sz="2800" b="1" i="0" dirty="0" smtClean="0">
                <a:solidFill>
                  <a:srgbClr val="404040"/>
                </a:solidFill>
                <a:effectLst/>
                <a:latin typeface="Droid Serif"/>
              </a:rPr>
              <a:t>Cores Primárias, de acordo com a classificação tradicional: Azul, Amarelo e Vermelho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2526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309</Words>
  <Application>Microsoft Office PowerPoint</Application>
  <PresentationFormat>Widescreen</PresentationFormat>
  <Paragraphs>33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Arial</vt:lpstr>
      <vt:lpstr>Arial</vt:lpstr>
      <vt:lpstr>Calibri</vt:lpstr>
      <vt:lpstr>Calibri Light</vt:lpstr>
      <vt:lpstr>Droid Serif</vt:lpstr>
      <vt:lpstr>Tema do Office</vt:lpstr>
      <vt:lpstr>O que é a cor na arte? </vt:lpstr>
      <vt:lpstr>Características das Cores</vt:lpstr>
      <vt:lpstr>secundárias. Hoje a melhor tríade para reproduzir a mistura de cores, uma vez que as cores somente existem em função da luz, surge o sistema de cores-luz, que são as sínteses aditiva e subtrativa.  Tríade Aditiva: vermelho, verde e azul  A síntese aditiva também pode ser chamada de sistema RGB (do inglês red, green e blue). </vt:lpstr>
      <vt:lpstr>Tríade Subtrativa: magenta, amarelo e ciano </vt:lpstr>
      <vt:lpstr>Apresentação do PowerPoint</vt:lpstr>
      <vt:lpstr>Apresentação do PowerPoint</vt:lpstr>
      <vt:lpstr>Apresentação do PowerPoint</vt:lpstr>
      <vt:lpstr>Apresentação do PowerPoint</vt:lpstr>
      <vt:lpstr> Classificação Tradicional das Cores  </vt:lpstr>
      <vt:lpstr>Apresentação do PowerPoint</vt:lpstr>
      <vt:lpstr>Cores Complementares </vt:lpstr>
      <vt:lpstr>Cores Neutras, Quentes e Frias </vt:lpstr>
      <vt:lpstr>Noite Estrelada - Van Gogh </vt:lpstr>
      <vt:lpstr>Música e cor: artista com disfunções neurológicas que traduz suas músicas preferidas em obras de arte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é a cor na arte?</dc:title>
  <dc:creator>Pessoal</dc:creator>
  <cp:lastModifiedBy>Pessoal</cp:lastModifiedBy>
  <cp:revision>13</cp:revision>
  <dcterms:created xsi:type="dcterms:W3CDTF">2019-02-07T11:31:26Z</dcterms:created>
  <dcterms:modified xsi:type="dcterms:W3CDTF">2020-02-10T10:51:52Z</dcterms:modified>
</cp:coreProperties>
</file>